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3" r:id="rId1"/>
    <p:sldMasterId id="2147484135" r:id="rId2"/>
    <p:sldMasterId id="2147484147" r:id="rId3"/>
  </p:sldMasterIdLst>
  <p:notesMasterIdLst>
    <p:notesMasterId r:id="rId15"/>
  </p:notesMasterIdLst>
  <p:sldIdLst>
    <p:sldId id="326" r:id="rId4"/>
    <p:sldId id="317" r:id="rId5"/>
    <p:sldId id="306" r:id="rId6"/>
    <p:sldId id="305" r:id="rId7"/>
    <p:sldId id="323" r:id="rId8"/>
    <p:sldId id="328" r:id="rId9"/>
    <p:sldId id="324" r:id="rId10"/>
    <p:sldId id="332" r:id="rId11"/>
    <p:sldId id="330" r:id="rId12"/>
    <p:sldId id="333" r:id="rId13"/>
    <p:sldId id="277" r:id="rId14"/>
  </p:sldIdLst>
  <p:sldSz cx="12192000" cy="6858000"/>
  <p:notesSz cx="6858000" cy="9144000"/>
  <p:custDataLst>
    <p:tags r:id="rId16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3CA0F4-B284-4D60-8265-B537EBA72122}" type="datetimeFigureOut">
              <a:rPr lang="en-US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5E1033-07A4-4BDB-A70C-4A695DD94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25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B25C-890A-4B6F-9874-CBDD43A11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B292-78F6-40DB-B714-6175639736F6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7033-7A07-4CDE-BFD8-994C22A93F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C1AA-20E6-49D9-A145-8CF9423752C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68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0AC5-A5AE-4836-890C-A1DDAD96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23EE-E748-4344-867A-3570837A8FE2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3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0D3B-A5A8-4048-8FC7-919584EAFE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67A8-3FBD-4136-ADC6-F1CE5F7B1D0B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D9A0-D728-4BAB-A08E-21957B7E69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B1D5-769A-4B9C-ABAA-13CC13CB0CC4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7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3398-D378-4881-95D2-0B91C4EEC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87D3-D270-4F10-8D0C-5E285BF33EDD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0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2BC3-D6F8-4D3F-8BCB-ACE19D041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35BD-8C96-4235-9C0E-4DC7B97ACD53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9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B91E-C180-457D-A73D-08A64326E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7BFF-3F81-439D-A1E9-851AA73C4CC6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4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950B-12EB-4E44-8EB0-BA64F79240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E717-0590-4D6A-BB50-26E500DDFAA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8A99-10D1-427D-8B3D-18C5426C4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9E89-0CF3-4B96-8ADA-61EB6BCBCA3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64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2A84-D5E8-455E-940A-82AC60631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4907-E7E3-4176-8497-C65E80D5E5C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68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B25C-890A-4B6F-9874-CBDD43A11B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B292-78F6-40DB-B714-6175639736F6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7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7033-7A07-4CDE-BFD8-994C22A93F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C1AA-20E6-49D9-A145-8CF9423752C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70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00AC5-A5AE-4836-890C-A1DDAD96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23EE-E748-4344-867A-3570837A8FE2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81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0D3B-A5A8-4048-8FC7-919584EAFE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67A8-3FBD-4136-ADC6-F1CE5F7B1D0B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3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D9A0-D728-4BAB-A08E-21957B7E69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B1D5-769A-4B9C-ABAA-13CC13CB0CC4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75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3398-D378-4881-95D2-0B91C4EEC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87D3-D270-4F10-8D0C-5E285BF33EDD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032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2BC3-D6F8-4D3F-8BCB-ACE19D0418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35BD-8C96-4235-9C0E-4DC7B97ACD53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4B91E-C180-457D-A73D-08A64326E9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7BFF-3F81-439D-A1E9-851AA73C4CC6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77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F950B-12EB-4E44-8EB0-BA64F79240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E717-0590-4D6A-BB50-26E500DDFAA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8A99-10D1-427D-8B3D-18C5426C4D7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9E89-0CF3-4B96-8ADA-61EB6BCBCA3E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40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72A84-D5E8-455E-940A-82AC60631B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4907-E7E3-4176-8497-C65E80D5E5C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7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7623074-6680-48A3-980D-355282A22B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E903D8-FFF1-4CEA-84E2-71140B6C809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3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7623074-6680-48A3-980D-355282A22B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E903D8-FFF1-4CEA-84E2-71140B6C8098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24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../../B&#224;i%20tr&#236;nh%20chi&#7871;u" TargetMode="Externa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5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364341" y="348343"/>
            <a:ext cx="975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sym typeface="Wingdings" pitchFamily="2" charset="2"/>
              </a:rPr>
              <a:t>TRƯỜNG TIỂU </a:t>
            </a:r>
            <a:r>
              <a:rPr lang="en-US" sz="2400" b="1" smtClean="0">
                <a:latin typeface="Times New Roman" pitchFamily="18" charset="0"/>
                <a:sym typeface="Wingdings" pitchFamily="2" charset="2"/>
              </a:rPr>
              <a:t>HỌC </a:t>
            </a:r>
            <a:r>
              <a:rPr lang="en-US" sz="2400" b="1" smtClean="0">
                <a:latin typeface="Times New Roman" pitchFamily="18" charset="0"/>
                <a:sym typeface="Wingdings" pitchFamily="2" charset="2"/>
              </a:rPr>
              <a:t>BÌNH LÃNG</a:t>
            </a:r>
            <a:endParaRPr lang="en-US" b="1" dirty="0"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2051" name="Picture 6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058" y="3413353"/>
            <a:ext cx="2743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3276600" y="5007518"/>
            <a:ext cx="612775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990033"/>
                </a:solidFill>
                <a:latin typeface="time new roman"/>
              </a:rPr>
              <a:t>Giáo</a:t>
            </a:r>
            <a:r>
              <a:rPr lang="en-US" sz="2800" b="1" dirty="0">
                <a:solidFill>
                  <a:srgbClr val="990033"/>
                </a:solidFill>
                <a:latin typeface="time new roman"/>
              </a:rPr>
              <a:t> </a:t>
            </a:r>
            <a:r>
              <a:rPr lang="en-US" sz="2800" b="1" dirty="0" err="1">
                <a:solidFill>
                  <a:srgbClr val="990033"/>
                </a:solidFill>
                <a:latin typeface="time new roman"/>
              </a:rPr>
              <a:t>viên</a:t>
            </a:r>
            <a:r>
              <a:rPr lang="en-US" sz="2800" b="1" dirty="0">
                <a:solidFill>
                  <a:srgbClr val="990033"/>
                </a:solidFill>
                <a:latin typeface="time new roman"/>
              </a:rPr>
              <a:t>: </a:t>
            </a:r>
            <a:r>
              <a:rPr lang="en-US" sz="2800" b="1" dirty="0" err="1" smtClean="0">
                <a:solidFill>
                  <a:srgbClr val="990033"/>
                </a:solidFill>
                <a:latin typeface="time new roman"/>
              </a:rPr>
              <a:t>Nguyễn</a:t>
            </a:r>
            <a:r>
              <a:rPr lang="en-US" sz="2800" b="1" dirty="0" smtClean="0">
                <a:solidFill>
                  <a:srgbClr val="990033"/>
                </a:solidFill>
                <a:latin typeface="time new roman"/>
              </a:rPr>
              <a:t> </a:t>
            </a:r>
            <a:r>
              <a:rPr lang="en-US" sz="2800" b="1" err="1" smtClean="0">
                <a:solidFill>
                  <a:srgbClr val="990033"/>
                </a:solidFill>
                <a:latin typeface="time new roman"/>
              </a:rPr>
              <a:t>Thị</a:t>
            </a:r>
            <a:r>
              <a:rPr lang="en-US" sz="2800" b="1" smtClean="0">
                <a:solidFill>
                  <a:srgbClr val="990033"/>
                </a:solidFill>
                <a:latin typeface="time new roman"/>
              </a:rPr>
              <a:t> </a:t>
            </a:r>
            <a:r>
              <a:rPr lang="en-US" sz="2800" b="1" smtClean="0">
                <a:solidFill>
                  <a:srgbClr val="990033"/>
                </a:solidFill>
                <a:latin typeface="time new roman"/>
              </a:rPr>
              <a:t>Hương</a:t>
            </a:r>
            <a:endParaRPr lang="en-US" sz="2800" b="1" dirty="0" smtClean="0">
              <a:solidFill>
                <a:srgbClr val="990033"/>
              </a:solidFill>
              <a:latin typeface="time new roman"/>
            </a:endParaRPr>
          </a:p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990033"/>
                </a:solidFill>
                <a:latin typeface="time new roman"/>
              </a:rPr>
              <a:t>Ngày 03 tháng 03 </a:t>
            </a:r>
            <a:r>
              <a:rPr lang="en-US" sz="2800" b="1" dirty="0" err="1" smtClean="0">
                <a:solidFill>
                  <a:srgbClr val="990033"/>
                </a:solidFill>
                <a:latin typeface="time new roman"/>
              </a:rPr>
              <a:t>năm</a:t>
            </a:r>
            <a:r>
              <a:rPr lang="en-US" sz="2800" b="1" dirty="0" smtClean="0">
                <a:solidFill>
                  <a:srgbClr val="990033"/>
                </a:solidFill>
                <a:latin typeface="time new roman"/>
              </a:rPr>
              <a:t> 2022</a:t>
            </a:r>
            <a:endParaRPr lang="en-US" sz="2800" b="1" dirty="0">
              <a:solidFill>
                <a:srgbClr val="990033"/>
              </a:solidFill>
              <a:latin typeface="time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99456" y="14516"/>
            <a:ext cx="3956049" cy="3038475"/>
            <a:chOff x="3825" y="93"/>
            <a:chExt cx="1869" cy="1914"/>
          </a:xfrm>
        </p:grpSpPr>
        <p:pic>
          <p:nvPicPr>
            <p:cNvPr id="2061" name="Picture 9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0" descr="0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507547" y="3374117"/>
            <a:ext cx="2990850" cy="4064000"/>
            <a:chOff x="96" y="57"/>
            <a:chExt cx="1884" cy="1920"/>
          </a:xfrm>
        </p:grpSpPr>
        <p:pic>
          <p:nvPicPr>
            <p:cNvPr id="2059" name="Picture 12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3" descr="0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7" name="Text Box 19"/>
          <p:cNvSpPr txBox="1">
            <a:spLocks noChangeArrowheads="1"/>
          </p:cNvSpPr>
          <p:nvPr/>
        </p:nvSpPr>
        <p:spPr bwMode="auto">
          <a:xfrm>
            <a:off x="5152572" y="1343709"/>
            <a:ext cx="1930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FF3300"/>
                </a:solidFill>
                <a:latin typeface=".VnTifani HeavyH" pitchFamily="34" charset="0"/>
              </a:rPr>
              <a:t>M«n</a:t>
            </a:r>
            <a:endParaRPr lang="en-US" sz="3200" dirty="0">
              <a:solidFill>
                <a:srgbClr val="FF3300"/>
              </a:solidFill>
              <a:latin typeface=".VnTifani HeavyH" pitchFamily="34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108748" y="1655063"/>
            <a:ext cx="75474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10000" b="1" dirty="0">
                <a:solidFill>
                  <a:srgbClr val="FF3300"/>
                </a:solidFill>
                <a:latin typeface="time new roman"/>
              </a:rPr>
              <a:t>TIN HỌC</a:t>
            </a: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0" y="-1"/>
            <a:ext cx="3276600" cy="3018971"/>
            <a:chOff x="0" y="0"/>
            <a:chExt cx="2064" cy="1776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 rot="10800000">
            <a:off x="8857344" y="4656366"/>
            <a:ext cx="3276600" cy="2114550"/>
            <a:chOff x="0" y="0"/>
            <a:chExt cx="2064" cy="1776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59638">
            <a:off x="444015" y="696687"/>
            <a:ext cx="1442839" cy="1219199"/>
          </a:xfrm>
          <a:prstGeom prst="rect">
            <a:avLst/>
          </a:prstGeom>
          <a:noFill/>
        </p:spPr>
      </p:pic>
      <p:grpSp>
        <p:nvGrpSpPr>
          <p:cNvPr id="26" name="Group 81"/>
          <p:cNvGrpSpPr>
            <a:grpSpLocks/>
          </p:cNvGrpSpPr>
          <p:nvPr/>
        </p:nvGrpSpPr>
        <p:grpSpPr bwMode="auto">
          <a:xfrm rot="8795306" flipV="1">
            <a:off x="10514446" y="5223420"/>
            <a:ext cx="1263028" cy="1067497"/>
            <a:chOff x="5184" y="3792"/>
            <a:chExt cx="480" cy="384"/>
          </a:xfrm>
        </p:grpSpPr>
        <p:sp>
          <p:nvSpPr>
            <p:cNvPr id="27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12850" y="2052639"/>
            <a:ext cx="2520950" cy="21050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498601" y="2527300"/>
            <a:ext cx="2447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000">
                <a:solidFill>
                  <a:prstClr val="black"/>
                </a:solidFill>
                <a:latin typeface="Tw Cen MT" pitchFamily="34" charset="0"/>
                <a:cs typeface="Arial" panose="020B0604020202020204" pitchFamily="34" charset="0"/>
              </a:rPr>
              <a:t>Tạo hiệu ứng chuyển động</a:t>
            </a:r>
          </a:p>
        </p:txBody>
      </p:sp>
      <p:sp>
        <p:nvSpPr>
          <p:cNvPr id="8" name="Freeform 7"/>
          <p:cNvSpPr/>
          <p:nvPr/>
        </p:nvSpPr>
        <p:spPr>
          <a:xfrm>
            <a:off x="3743325" y="1227139"/>
            <a:ext cx="1157288" cy="1527175"/>
          </a:xfrm>
          <a:custGeom>
            <a:avLst/>
            <a:gdLst>
              <a:gd name="connsiteX0" fmla="*/ 0 w 1323975"/>
              <a:gd name="connsiteY0" fmla="*/ 542925 h 542925"/>
              <a:gd name="connsiteX1" fmla="*/ 628650 w 1323975"/>
              <a:gd name="connsiteY1" fmla="*/ 171450 h 542925"/>
              <a:gd name="connsiteX2" fmla="*/ 1190625 w 1323975"/>
              <a:gd name="connsiteY2" fmla="*/ 28575 h 542925"/>
              <a:gd name="connsiteX3" fmla="*/ 1323975 w 1323975"/>
              <a:gd name="connsiteY3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975" h="542925">
                <a:moveTo>
                  <a:pt x="0" y="542925"/>
                </a:moveTo>
                <a:cubicBezTo>
                  <a:pt x="215106" y="400050"/>
                  <a:pt x="430213" y="257175"/>
                  <a:pt x="628650" y="171450"/>
                </a:cubicBezTo>
                <a:cubicBezTo>
                  <a:pt x="827087" y="85725"/>
                  <a:pt x="1074738" y="57150"/>
                  <a:pt x="1190625" y="28575"/>
                </a:cubicBezTo>
                <a:cubicBezTo>
                  <a:pt x="1306512" y="0"/>
                  <a:pt x="1315243" y="0"/>
                  <a:pt x="1323975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8"/>
          <p:cNvSpPr/>
          <p:nvPr/>
        </p:nvSpPr>
        <p:spPr>
          <a:xfrm flipV="1">
            <a:off x="3744913" y="2543176"/>
            <a:ext cx="1155700" cy="206375"/>
          </a:xfrm>
          <a:custGeom>
            <a:avLst/>
            <a:gdLst>
              <a:gd name="connsiteX0" fmla="*/ 0 w 1390650"/>
              <a:gd name="connsiteY0" fmla="*/ 0 h 685800"/>
              <a:gd name="connsiteX1" fmla="*/ 523875 w 1390650"/>
              <a:gd name="connsiteY1" fmla="*/ 457200 h 685800"/>
              <a:gd name="connsiteX2" fmla="*/ 1390650 w 1390650"/>
              <a:gd name="connsiteY2" fmla="*/ 685800 h 685800"/>
              <a:gd name="connsiteX3" fmla="*/ 1390650 w 1390650"/>
              <a:gd name="connsiteY3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650" h="685800">
                <a:moveTo>
                  <a:pt x="0" y="0"/>
                </a:moveTo>
                <a:cubicBezTo>
                  <a:pt x="146050" y="171450"/>
                  <a:pt x="292100" y="342900"/>
                  <a:pt x="523875" y="457200"/>
                </a:cubicBezTo>
                <a:cubicBezTo>
                  <a:pt x="755650" y="571500"/>
                  <a:pt x="1390650" y="685800"/>
                  <a:pt x="1390650" y="685800"/>
                </a:cubicBezTo>
                <a:lnTo>
                  <a:pt x="1390650" y="6858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4802189" y="871538"/>
            <a:ext cx="15636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Tạo hiệu ứng chuyển động cơ bản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4878389" y="2185988"/>
            <a:ext cx="1685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Tạo hiệu ứng chuyển động nâng cao</a:t>
            </a:r>
          </a:p>
        </p:txBody>
      </p:sp>
      <p:sp>
        <p:nvSpPr>
          <p:cNvPr id="13" name="Freeform 12"/>
          <p:cNvSpPr/>
          <p:nvPr/>
        </p:nvSpPr>
        <p:spPr>
          <a:xfrm>
            <a:off x="6161088" y="288925"/>
            <a:ext cx="423862" cy="909638"/>
          </a:xfrm>
          <a:custGeom>
            <a:avLst/>
            <a:gdLst>
              <a:gd name="connsiteX0" fmla="*/ 0 w 876300"/>
              <a:gd name="connsiteY0" fmla="*/ 933450 h 933450"/>
              <a:gd name="connsiteX1" fmla="*/ 257175 w 876300"/>
              <a:gd name="connsiteY1" fmla="*/ 438150 h 933450"/>
              <a:gd name="connsiteX2" fmla="*/ 628650 w 876300"/>
              <a:gd name="connsiteY2" fmla="*/ 123825 h 933450"/>
              <a:gd name="connsiteX3" fmla="*/ 876300 w 876300"/>
              <a:gd name="connsiteY3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300" h="933450">
                <a:moveTo>
                  <a:pt x="0" y="933450"/>
                </a:moveTo>
                <a:cubicBezTo>
                  <a:pt x="76200" y="753268"/>
                  <a:pt x="152400" y="573087"/>
                  <a:pt x="257175" y="438150"/>
                </a:cubicBezTo>
                <a:cubicBezTo>
                  <a:pt x="361950" y="303212"/>
                  <a:pt x="525463" y="196850"/>
                  <a:pt x="628650" y="123825"/>
                </a:cubicBezTo>
                <a:cubicBezTo>
                  <a:pt x="731837" y="50800"/>
                  <a:pt x="804068" y="25400"/>
                  <a:pt x="87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6161088" y="723900"/>
            <a:ext cx="423862" cy="503238"/>
          </a:xfrm>
          <a:custGeom>
            <a:avLst/>
            <a:gdLst>
              <a:gd name="connsiteX0" fmla="*/ 0 w 981075"/>
              <a:gd name="connsiteY0" fmla="*/ 0 h 152400"/>
              <a:gd name="connsiteX1" fmla="*/ 466725 w 981075"/>
              <a:gd name="connsiteY1" fmla="*/ 123825 h 152400"/>
              <a:gd name="connsiteX2" fmla="*/ 981075 w 981075"/>
              <a:gd name="connsiteY2" fmla="*/ 152400 h 152400"/>
              <a:gd name="connsiteX3" fmla="*/ 981075 w 981075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" h="152400">
                <a:moveTo>
                  <a:pt x="0" y="0"/>
                </a:moveTo>
                <a:cubicBezTo>
                  <a:pt x="151606" y="49212"/>
                  <a:pt x="303213" y="98425"/>
                  <a:pt x="466725" y="123825"/>
                </a:cubicBezTo>
                <a:cubicBezTo>
                  <a:pt x="630238" y="149225"/>
                  <a:pt x="981075" y="152400"/>
                  <a:pt x="981075" y="152400"/>
                </a:cubicBezTo>
                <a:lnTo>
                  <a:pt x="981075" y="152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6151564" y="1125538"/>
            <a:ext cx="433387" cy="100012"/>
          </a:xfrm>
          <a:custGeom>
            <a:avLst/>
            <a:gdLst>
              <a:gd name="connsiteX0" fmla="*/ 0 w 1057275"/>
              <a:gd name="connsiteY0" fmla="*/ 0 h 1019175"/>
              <a:gd name="connsiteX1" fmla="*/ 409575 w 1057275"/>
              <a:gd name="connsiteY1" fmla="*/ 800100 h 1019175"/>
              <a:gd name="connsiteX2" fmla="*/ 1057275 w 1057275"/>
              <a:gd name="connsiteY2" fmla="*/ 1019175 h 1019175"/>
              <a:gd name="connsiteX3" fmla="*/ 1057275 w 1057275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1019175">
                <a:moveTo>
                  <a:pt x="0" y="0"/>
                </a:moveTo>
                <a:cubicBezTo>
                  <a:pt x="116681" y="315119"/>
                  <a:pt x="233363" y="630238"/>
                  <a:pt x="409575" y="800100"/>
                </a:cubicBezTo>
                <a:cubicBezTo>
                  <a:pt x="585787" y="969962"/>
                  <a:pt x="1057275" y="1019175"/>
                  <a:pt x="1057275" y="1019175"/>
                </a:cubicBezTo>
                <a:lnTo>
                  <a:pt x="1057275" y="101917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151564" y="2027238"/>
            <a:ext cx="604837" cy="482600"/>
          </a:xfrm>
          <a:custGeom>
            <a:avLst/>
            <a:gdLst>
              <a:gd name="connsiteX0" fmla="*/ 0 w 971550"/>
              <a:gd name="connsiteY0" fmla="*/ 216381 h 216381"/>
              <a:gd name="connsiteX1" fmla="*/ 466725 w 971550"/>
              <a:gd name="connsiteY1" fmla="*/ 25881 h 216381"/>
              <a:gd name="connsiteX2" fmla="*/ 971550 w 971550"/>
              <a:gd name="connsiteY2" fmla="*/ 6831 h 2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216381">
                <a:moveTo>
                  <a:pt x="0" y="216381"/>
                </a:moveTo>
                <a:cubicBezTo>
                  <a:pt x="152400" y="138593"/>
                  <a:pt x="304800" y="60806"/>
                  <a:pt x="466725" y="25881"/>
                </a:cubicBezTo>
                <a:cubicBezTo>
                  <a:pt x="628650" y="-9044"/>
                  <a:pt x="800100" y="-1107"/>
                  <a:pt x="971550" y="68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6161088" y="2386014"/>
            <a:ext cx="595312" cy="128587"/>
          </a:xfrm>
          <a:custGeom>
            <a:avLst/>
            <a:gdLst>
              <a:gd name="connsiteX0" fmla="*/ 0 w 914400"/>
              <a:gd name="connsiteY0" fmla="*/ 0 h 733425"/>
              <a:gd name="connsiteX1" fmla="*/ 371475 w 914400"/>
              <a:gd name="connsiteY1" fmla="*/ 561975 h 733425"/>
              <a:gd name="connsiteX2" fmla="*/ 914400 w 91440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33425">
                <a:moveTo>
                  <a:pt x="0" y="0"/>
                </a:moveTo>
                <a:cubicBezTo>
                  <a:pt x="109537" y="219869"/>
                  <a:pt x="219075" y="439738"/>
                  <a:pt x="371475" y="561975"/>
                </a:cubicBezTo>
                <a:cubicBezTo>
                  <a:pt x="523875" y="684212"/>
                  <a:pt x="719137" y="708818"/>
                  <a:pt x="91440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62676" y="2501900"/>
            <a:ext cx="593725" cy="463550"/>
          </a:xfrm>
          <a:custGeom>
            <a:avLst/>
            <a:gdLst>
              <a:gd name="connsiteX0" fmla="*/ 0 w 781050"/>
              <a:gd name="connsiteY0" fmla="*/ 0 h 1885950"/>
              <a:gd name="connsiteX1" fmla="*/ 133350 w 781050"/>
              <a:gd name="connsiteY1" fmla="*/ 1333500 h 1885950"/>
              <a:gd name="connsiteX2" fmla="*/ 714375 w 781050"/>
              <a:gd name="connsiteY2" fmla="*/ 1857375 h 1885950"/>
              <a:gd name="connsiteX3" fmla="*/ 714375 w 781050"/>
              <a:gd name="connsiteY3" fmla="*/ 1857375 h 1885950"/>
              <a:gd name="connsiteX4" fmla="*/ 781050 w 781050"/>
              <a:gd name="connsiteY4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1885950">
                <a:moveTo>
                  <a:pt x="0" y="0"/>
                </a:moveTo>
                <a:cubicBezTo>
                  <a:pt x="7144" y="511969"/>
                  <a:pt x="14288" y="1023938"/>
                  <a:pt x="133350" y="1333500"/>
                </a:cubicBezTo>
                <a:cubicBezTo>
                  <a:pt x="252412" y="1643062"/>
                  <a:pt x="714375" y="1857375"/>
                  <a:pt x="714375" y="1857375"/>
                </a:cubicBezTo>
                <a:lnTo>
                  <a:pt x="714375" y="1857375"/>
                </a:lnTo>
                <a:lnTo>
                  <a:pt x="781050" y="18859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43676" y="96839"/>
            <a:ext cx="4386263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43676" y="498475"/>
            <a:ext cx="326707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</a:t>
            </a: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43675" y="895351"/>
            <a:ext cx="4014788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56400" y="1827214"/>
            <a:ext cx="406558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56400" y="2189163"/>
            <a:ext cx="3316288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56400" y="2827338"/>
            <a:ext cx="4173538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2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4" y="779463"/>
            <a:ext cx="2190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738564" y="2743201"/>
            <a:ext cx="1139825" cy="1414463"/>
          </a:xfrm>
          <a:custGeom>
            <a:avLst/>
            <a:gdLst>
              <a:gd name="connsiteX0" fmla="*/ 0 w 1219200"/>
              <a:gd name="connsiteY0" fmla="*/ 0 h 1322623"/>
              <a:gd name="connsiteX1" fmla="*/ 453081 w 1219200"/>
              <a:gd name="connsiteY1" fmla="*/ 724930 h 1322623"/>
              <a:gd name="connsiteX2" fmla="*/ 1054443 w 1219200"/>
              <a:gd name="connsiteY2" fmla="*/ 1235676 h 1322623"/>
              <a:gd name="connsiteX3" fmla="*/ 1219200 w 1219200"/>
              <a:gd name="connsiteY3" fmla="*/ 1318054 h 13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322623">
                <a:moveTo>
                  <a:pt x="0" y="0"/>
                </a:moveTo>
                <a:cubicBezTo>
                  <a:pt x="138670" y="259492"/>
                  <a:pt x="277341" y="518984"/>
                  <a:pt x="453081" y="724930"/>
                </a:cubicBezTo>
                <a:cubicBezTo>
                  <a:pt x="628821" y="930876"/>
                  <a:pt x="926757" y="1136822"/>
                  <a:pt x="1054443" y="1235676"/>
                </a:cubicBezTo>
                <a:cubicBezTo>
                  <a:pt x="1182129" y="1334530"/>
                  <a:pt x="1200664" y="1326292"/>
                  <a:pt x="1219200" y="13180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22" name="TextBox 11"/>
          <p:cNvSpPr txBox="1">
            <a:spLocks noChangeArrowheads="1"/>
          </p:cNvSpPr>
          <p:nvPr/>
        </p:nvSpPr>
        <p:spPr bwMode="auto">
          <a:xfrm>
            <a:off x="4802188" y="3973514"/>
            <a:ext cx="15224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Tạo hiệu ứng âm thanh</a:t>
            </a:r>
          </a:p>
        </p:txBody>
      </p:sp>
      <p:sp>
        <p:nvSpPr>
          <p:cNvPr id="28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92875" y="3783014"/>
            <a:ext cx="406558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92875" y="4167188"/>
            <a:ext cx="3316288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Trasition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Sound.</a:t>
            </a: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 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92875" y="4765675"/>
            <a:ext cx="4065588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161089" y="4025901"/>
            <a:ext cx="339725" cy="258763"/>
          </a:xfrm>
          <a:custGeom>
            <a:avLst/>
            <a:gdLst>
              <a:gd name="connsiteX0" fmla="*/ 0 w 971550"/>
              <a:gd name="connsiteY0" fmla="*/ 216381 h 216381"/>
              <a:gd name="connsiteX1" fmla="*/ 466725 w 971550"/>
              <a:gd name="connsiteY1" fmla="*/ 25881 h 216381"/>
              <a:gd name="connsiteX2" fmla="*/ 971550 w 971550"/>
              <a:gd name="connsiteY2" fmla="*/ 6831 h 2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216381">
                <a:moveTo>
                  <a:pt x="0" y="216381"/>
                </a:moveTo>
                <a:cubicBezTo>
                  <a:pt x="152400" y="138593"/>
                  <a:pt x="304800" y="60806"/>
                  <a:pt x="466725" y="25881"/>
                </a:cubicBezTo>
                <a:cubicBezTo>
                  <a:pt x="628650" y="-9044"/>
                  <a:pt x="800100" y="-1107"/>
                  <a:pt x="971550" y="68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161089" y="4284664"/>
            <a:ext cx="344487" cy="46037"/>
          </a:xfrm>
          <a:custGeom>
            <a:avLst/>
            <a:gdLst>
              <a:gd name="connsiteX0" fmla="*/ 0 w 914400"/>
              <a:gd name="connsiteY0" fmla="*/ 0 h 733425"/>
              <a:gd name="connsiteX1" fmla="*/ 371475 w 914400"/>
              <a:gd name="connsiteY1" fmla="*/ 561975 h 733425"/>
              <a:gd name="connsiteX2" fmla="*/ 914400 w 91440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33425">
                <a:moveTo>
                  <a:pt x="0" y="0"/>
                </a:moveTo>
                <a:cubicBezTo>
                  <a:pt x="109537" y="219869"/>
                  <a:pt x="219075" y="439738"/>
                  <a:pt x="371475" y="561975"/>
                </a:cubicBezTo>
                <a:cubicBezTo>
                  <a:pt x="523875" y="684212"/>
                  <a:pt x="719137" y="708818"/>
                  <a:pt x="91440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6151563" y="4286250"/>
            <a:ext cx="349250" cy="596900"/>
          </a:xfrm>
          <a:custGeom>
            <a:avLst/>
            <a:gdLst>
              <a:gd name="connsiteX0" fmla="*/ 0 w 781050"/>
              <a:gd name="connsiteY0" fmla="*/ 0 h 1885950"/>
              <a:gd name="connsiteX1" fmla="*/ 133350 w 781050"/>
              <a:gd name="connsiteY1" fmla="*/ 1333500 h 1885950"/>
              <a:gd name="connsiteX2" fmla="*/ 714375 w 781050"/>
              <a:gd name="connsiteY2" fmla="*/ 1857375 h 1885950"/>
              <a:gd name="connsiteX3" fmla="*/ 714375 w 781050"/>
              <a:gd name="connsiteY3" fmla="*/ 1857375 h 1885950"/>
              <a:gd name="connsiteX4" fmla="*/ 781050 w 781050"/>
              <a:gd name="connsiteY4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1885950">
                <a:moveTo>
                  <a:pt x="0" y="0"/>
                </a:moveTo>
                <a:cubicBezTo>
                  <a:pt x="7144" y="511969"/>
                  <a:pt x="14288" y="1023938"/>
                  <a:pt x="133350" y="1333500"/>
                </a:cubicBezTo>
                <a:cubicBezTo>
                  <a:pt x="252412" y="1643062"/>
                  <a:pt x="714375" y="1857375"/>
                  <a:pt x="714375" y="1857375"/>
                </a:cubicBezTo>
                <a:lnTo>
                  <a:pt x="714375" y="1857375"/>
                </a:lnTo>
                <a:lnTo>
                  <a:pt x="781050" y="18859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6500" y="2743200"/>
            <a:ext cx="1004888" cy="2751138"/>
          </a:xfrm>
          <a:custGeom>
            <a:avLst/>
            <a:gdLst>
              <a:gd name="connsiteX0" fmla="*/ 0 w 1005016"/>
              <a:gd name="connsiteY0" fmla="*/ 0 h 2751438"/>
              <a:gd name="connsiteX1" fmla="*/ 354227 w 1005016"/>
              <a:gd name="connsiteY1" fmla="*/ 1968843 h 2751438"/>
              <a:gd name="connsiteX2" fmla="*/ 1005016 w 1005016"/>
              <a:gd name="connsiteY2" fmla="*/ 2751438 h 2751438"/>
              <a:gd name="connsiteX3" fmla="*/ 1005016 w 1005016"/>
              <a:gd name="connsiteY3" fmla="*/ 2751438 h 27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16" h="2751438">
                <a:moveTo>
                  <a:pt x="0" y="0"/>
                </a:moveTo>
                <a:cubicBezTo>
                  <a:pt x="93362" y="755135"/>
                  <a:pt x="186724" y="1510270"/>
                  <a:pt x="354227" y="1968843"/>
                </a:cubicBezTo>
                <a:cubicBezTo>
                  <a:pt x="521730" y="2427416"/>
                  <a:pt x="1005016" y="2751438"/>
                  <a:pt x="1005016" y="2751438"/>
                </a:cubicBezTo>
                <a:lnTo>
                  <a:pt x="1005016" y="27514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30" name="TextBox 11"/>
          <p:cNvSpPr txBox="1">
            <a:spLocks noChangeArrowheads="1"/>
          </p:cNvSpPr>
          <p:nvPr/>
        </p:nvSpPr>
        <p:spPr bwMode="auto">
          <a:xfrm>
            <a:off x="4689475" y="5222875"/>
            <a:ext cx="185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600" b="1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Thay đổi tốc độ hiển thị hiệu ứng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38950" y="5248275"/>
            <a:ext cx="4065588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38950" y="5630864"/>
            <a:ext cx="3316288" cy="585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Trasition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Speed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38950" y="6230939"/>
            <a:ext cx="406558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1600" i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1600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426200" y="5494338"/>
            <a:ext cx="450850" cy="88900"/>
          </a:xfrm>
          <a:custGeom>
            <a:avLst/>
            <a:gdLst>
              <a:gd name="connsiteX0" fmla="*/ 0 w 971550"/>
              <a:gd name="connsiteY0" fmla="*/ 216381 h 216381"/>
              <a:gd name="connsiteX1" fmla="*/ 466725 w 971550"/>
              <a:gd name="connsiteY1" fmla="*/ 25881 h 216381"/>
              <a:gd name="connsiteX2" fmla="*/ 971550 w 971550"/>
              <a:gd name="connsiteY2" fmla="*/ 6831 h 21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216381">
                <a:moveTo>
                  <a:pt x="0" y="216381"/>
                </a:moveTo>
                <a:cubicBezTo>
                  <a:pt x="152400" y="138593"/>
                  <a:pt x="304800" y="60806"/>
                  <a:pt x="466725" y="25881"/>
                </a:cubicBezTo>
                <a:cubicBezTo>
                  <a:pt x="628650" y="-9044"/>
                  <a:pt x="800100" y="-1107"/>
                  <a:pt x="971550" y="68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426200" y="5583238"/>
            <a:ext cx="450850" cy="271462"/>
          </a:xfrm>
          <a:custGeom>
            <a:avLst/>
            <a:gdLst>
              <a:gd name="connsiteX0" fmla="*/ 0 w 914400"/>
              <a:gd name="connsiteY0" fmla="*/ 0 h 733425"/>
              <a:gd name="connsiteX1" fmla="*/ 371475 w 914400"/>
              <a:gd name="connsiteY1" fmla="*/ 561975 h 733425"/>
              <a:gd name="connsiteX2" fmla="*/ 914400 w 914400"/>
              <a:gd name="connsiteY2" fmla="*/ 733425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733425">
                <a:moveTo>
                  <a:pt x="0" y="0"/>
                </a:moveTo>
                <a:cubicBezTo>
                  <a:pt x="109537" y="219869"/>
                  <a:pt x="219075" y="439738"/>
                  <a:pt x="371475" y="561975"/>
                </a:cubicBezTo>
                <a:cubicBezTo>
                  <a:pt x="523875" y="684212"/>
                  <a:pt x="719137" y="708818"/>
                  <a:pt x="914400" y="733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426200" y="5583239"/>
            <a:ext cx="450850" cy="801687"/>
          </a:xfrm>
          <a:custGeom>
            <a:avLst/>
            <a:gdLst>
              <a:gd name="connsiteX0" fmla="*/ 0 w 781050"/>
              <a:gd name="connsiteY0" fmla="*/ 0 h 1885950"/>
              <a:gd name="connsiteX1" fmla="*/ 133350 w 781050"/>
              <a:gd name="connsiteY1" fmla="*/ 1333500 h 1885950"/>
              <a:gd name="connsiteX2" fmla="*/ 714375 w 781050"/>
              <a:gd name="connsiteY2" fmla="*/ 1857375 h 1885950"/>
              <a:gd name="connsiteX3" fmla="*/ 714375 w 781050"/>
              <a:gd name="connsiteY3" fmla="*/ 1857375 h 1885950"/>
              <a:gd name="connsiteX4" fmla="*/ 781050 w 781050"/>
              <a:gd name="connsiteY4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50" h="1885950">
                <a:moveTo>
                  <a:pt x="0" y="0"/>
                </a:moveTo>
                <a:cubicBezTo>
                  <a:pt x="7144" y="511969"/>
                  <a:pt x="14288" y="1023938"/>
                  <a:pt x="133350" y="1333500"/>
                </a:cubicBezTo>
                <a:cubicBezTo>
                  <a:pt x="252412" y="1643062"/>
                  <a:pt x="714375" y="1857375"/>
                  <a:pt x="714375" y="1857375"/>
                </a:cubicBezTo>
                <a:lnTo>
                  <a:pt x="714375" y="1857375"/>
                </a:lnTo>
                <a:lnTo>
                  <a:pt x="781050" y="18859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379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933700" y="29337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8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8496300" y="31623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64457" y="0"/>
            <a:ext cx="1124857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8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287" y="6096000"/>
            <a:ext cx="1158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667000" y="1143000"/>
            <a:ext cx="708660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40967" name="Picture 148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2133600" y="-6096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49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417057">
            <a:off x="6781800" y="38100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50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31978">
            <a:off x="4953000" y="42672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51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8191500" y="33909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52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983422">
            <a:off x="2362200" y="39624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53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766835">
            <a:off x="8001000" y="-1447800"/>
            <a:ext cx="167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54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298871">
            <a:off x="2133600" y="9906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55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8839200" y="6858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156" descr="phao hoa 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450003">
            <a:off x="5029200" y="-304800"/>
            <a:ext cx="1676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71296" y="2838627"/>
            <a:ext cx="9230411" cy="83099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chăm ngoan, học giỏi</a:t>
            </a:r>
          </a:p>
        </p:txBody>
      </p:sp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245600" y="6400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200" y="2057402"/>
            <a:ext cx="11988800" cy="19341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28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-1"/>
            <a:ext cx="2569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569029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20915" y="0"/>
            <a:ext cx="114662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err="1">
                <a:latin typeface="Times New Roman" pitchFamily="18" charset="0"/>
              </a:rPr>
              <a:t>Thứ</a:t>
            </a:r>
            <a:r>
              <a:rPr lang="en-US" sz="3200" b="1" i="1">
                <a:latin typeface="Times New Roman" pitchFamily="18" charset="0"/>
              </a:rPr>
              <a:t>  </a:t>
            </a:r>
            <a:r>
              <a:rPr lang="en-US" sz="3200" b="1" i="1" smtClean="0">
                <a:latin typeface="Times New Roman" pitchFamily="18" charset="0"/>
              </a:rPr>
              <a:t>năm  </a:t>
            </a:r>
            <a:r>
              <a:rPr lang="en-US" sz="3200" b="1" i="1" err="1" smtClean="0">
                <a:latin typeface="Times New Roman" pitchFamily="18" charset="0"/>
              </a:rPr>
              <a:t>ngày</a:t>
            </a:r>
            <a:r>
              <a:rPr lang="en-US" sz="3200" b="1" i="1">
                <a:latin typeface="Times New Roman" pitchFamily="18" charset="0"/>
              </a:rPr>
              <a:t> </a:t>
            </a:r>
            <a:r>
              <a:rPr lang="en-US" sz="3200" b="1" i="1" smtClean="0">
                <a:latin typeface="Times New Roman" pitchFamily="18" charset="0"/>
              </a:rPr>
              <a:t> </a:t>
            </a:r>
            <a:r>
              <a:rPr lang="en-US" sz="3200" b="1" i="1" smtClean="0">
                <a:latin typeface="Times New Roman" pitchFamily="18" charset="0"/>
              </a:rPr>
              <a:t>03  </a:t>
            </a:r>
            <a:r>
              <a:rPr lang="en-US" sz="3200" b="1" i="1" err="1">
                <a:latin typeface="Times New Roman" pitchFamily="18" charset="0"/>
              </a:rPr>
              <a:t>tháng</a:t>
            </a:r>
            <a:r>
              <a:rPr lang="en-US" sz="3200" b="1" i="1">
                <a:latin typeface="Times New Roman" pitchFamily="18" charset="0"/>
              </a:rPr>
              <a:t>  </a:t>
            </a:r>
            <a:r>
              <a:rPr lang="en-US" sz="3200" b="1" i="1" smtClean="0">
                <a:latin typeface="Times New Roman" pitchFamily="18" charset="0"/>
              </a:rPr>
              <a:t>3  </a:t>
            </a:r>
            <a:r>
              <a:rPr lang="en-US" sz="3200" b="1" i="1" dirty="0" err="1">
                <a:latin typeface="Times New Roman" pitchFamily="18" charset="0"/>
              </a:rPr>
              <a:t>năm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</a:rPr>
              <a:t>2022</a:t>
            </a:r>
            <a:endParaRPr lang="en-US" sz="3200" b="1" i="1" dirty="0">
              <a:latin typeface="Times New Roman" pitchFamily="18" charset="0"/>
            </a:endParaRPr>
          </a:p>
          <a:p>
            <a:pPr algn="ctr"/>
            <a:r>
              <a:rPr lang="en-US" sz="3200" b="1" u="sng" smtClean="0">
                <a:solidFill>
                  <a:srgbClr val="0000CC"/>
                </a:solidFill>
                <a:latin typeface="Times New Roman" pitchFamily="18" charset="0"/>
              </a:rPr>
              <a:t>Tin học</a:t>
            </a:r>
          </a:p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3: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32675" y="4264393"/>
            <a:ext cx="1718130" cy="16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200" y="2057403"/>
            <a:ext cx="11988800" cy="124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 thực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cầu</a:t>
            </a: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-1"/>
            <a:ext cx="2569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69029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1258" y="0"/>
            <a:ext cx="116259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>
                <a:latin typeface="Times New Roman" pitchFamily="18" charset="0"/>
              </a:rPr>
              <a:t>Thứ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</a:rPr>
              <a:t>    </a:t>
            </a:r>
            <a:r>
              <a:rPr lang="en-US" sz="3200" b="1" i="1" dirty="0" err="1">
                <a:latin typeface="Times New Roman" pitchFamily="18" charset="0"/>
              </a:rPr>
              <a:t>ngày</a:t>
            </a:r>
            <a:r>
              <a:rPr lang="en-US" sz="3200" b="1" i="1" dirty="0">
                <a:latin typeface="Times New Roman" pitchFamily="18" charset="0"/>
              </a:rPr>
              <a:t>  </a:t>
            </a:r>
            <a:r>
              <a:rPr lang="en-US" sz="3200" b="1" i="1" dirty="0" smtClean="0">
                <a:latin typeface="Times New Roman" pitchFamily="18" charset="0"/>
              </a:rPr>
              <a:t>   </a:t>
            </a:r>
            <a:r>
              <a:rPr lang="en-US" sz="3200" b="1" i="1" dirty="0" err="1">
                <a:latin typeface="Times New Roman" pitchFamily="18" charset="0"/>
              </a:rPr>
              <a:t>tháng</a:t>
            </a:r>
            <a:r>
              <a:rPr lang="en-US" sz="3200" b="1" i="1" dirty="0">
                <a:latin typeface="Times New Roman" pitchFamily="18" charset="0"/>
              </a:rPr>
              <a:t>  </a:t>
            </a:r>
            <a:r>
              <a:rPr lang="en-US" sz="3200" b="1" i="1" dirty="0" smtClean="0">
                <a:latin typeface="Times New Roman" pitchFamily="18" charset="0"/>
              </a:rPr>
              <a:t>02   </a:t>
            </a:r>
            <a:r>
              <a:rPr lang="en-US" sz="3200" b="1" i="1" dirty="0" err="1">
                <a:latin typeface="Times New Roman" pitchFamily="18" charset="0"/>
              </a:rPr>
              <a:t>năm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</a:rPr>
              <a:t>2022</a:t>
            </a:r>
            <a:endParaRPr lang="en-US" sz="3200" b="1" i="1" dirty="0">
              <a:latin typeface="Times New Roman" pitchFamily="18" charset="0"/>
            </a:endParaRPr>
          </a:p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hiết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kế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chiếu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682" y="1854917"/>
            <a:ext cx="11988800" cy="40010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endParaRPr lang="en-US" alt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đề:phông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times new roman,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40</a:t>
            </a:r>
          </a:p>
          <a:p>
            <a:pPr marL="514350" indent="-514350"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viết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 (có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2569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2569029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203200"/>
            <a:ext cx="12192000" cy="1031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2. Tạo hiệu ứng chuyển động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a) Hiệu ứng chuyển động cơ bản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78056" y="1429655"/>
            <a:ext cx="451394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7086" y="2561773"/>
            <a:ext cx="481874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Animations. 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78055" y="3345544"/>
            <a:ext cx="4513945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33525"/>
            <a:ext cx="74390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Curved Connector 27"/>
          <p:cNvCxnSpPr/>
          <p:nvPr/>
        </p:nvCxnSpPr>
        <p:spPr>
          <a:xfrm rot="10800000">
            <a:off x="2975436" y="1973952"/>
            <a:ext cx="4847765" cy="754735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64229" y="1828800"/>
            <a:ext cx="798285" cy="24674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14400" y="2133600"/>
            <a:ext cx="1393372" cy="1175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/>
          <p:nvPr/>
        </p:nvCxnSpPr>
        <p:spPr>
          <a:xfrm rot="10800000">
            <a:off x="1828801" y="2235200"/>
            <a:ext cx="6023429" cy="130628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07914" y="3250743"/>
            <a:ext cx="351973" cy="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3200" y="2057403"/>
            <a:ext cx="11988800" cy="2477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 thực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động</a:t>
            </a: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	a) Hiệu ứng chuyển động cơ bản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-1"/>
            <a:ext cx="2569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69029" cy="1741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200" y="2057403"/>
            <a:ext cx="11988800" cy="24776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8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 HOẠT ĐỘNG CƠ BẢN</a:t>
            </a: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alt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None/>
              <a:defRPr/>
            </a:pP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6680" y="4343402"/>
            <a:ext cx="1155337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b) Hiệu ứng chuyển động nâng cao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1258" y="0"/>
            <a:ext cx="116259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1" err="1">
                <a:latin typeface="Times New Roman" pitchFamily="18" charset="0"/>
              </a:rPr>
              <a:t>Thứ</a:t>
            </a:r>
            <a:r>
              <a:rPr lang="en-US" sz="3200" b="1" i="1">
                <a:latin typeface="Times New Roman" pitchFamily="18" charset="0"/>
              </a:rPr>
              <a:t> </a:t>
            </a:r>
            <a:r>
              <a:rPr lang="en-US" sz="3200" b="1" i="1" smtClean="0">
                <a:latin typeface="Times New Roman" pitchFamily="18" charset="0"/>
              </a:rPr>
              <a:t>năm</a:t>
            </a:r>
            <a:r>
              <a:rPr lang="en-US" sz="3200" b="1" i="1" smtClean="0">
                <a:latin typeface="Times New Roman" pitchFamily="18" charset="0"/>
              </a:rPr>
              <a:t> </a:t>
            </a:r>
            <a:r>
              <a:rPr lang="en-US" sz="3200" b="1" i="1" err="1">
                <a:latin typeface="Times New Roman" pitchFamily="18" charset="0"/>
              </a:rPr>
              <a:t>ngày</a:t>
            </a:r>
            <a:r>
              <a:rPr lang="en-US" sz="3200" b="1" i="1">
                <a:latin typeface="Times New Roman" pitchFamily="18" charset="0"/>
              </a:rPr>
              <a:t> </a:t>
            </a:r>
            <a:r>
              <a:rPr lang="en-US" sz="3200" b="1" i="1" smtClean="0">
                <a:latin typeface="Times New Roman" pitchFamily="18" charset="0"/>
              </a:rPr>
              <a:t>3  tháng 3 </a:t>
            </a:r>
            <a:r>
              <a:rPr lang="en-US" sz="3200" b="1" i="1" dirty="0" err="1">
                <a:latin typeface="Times New Roman" pitchFamily="18" charset="0"/>
              </a:rPr>
              <a:t>năm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</a:rPr>
              <a:t>2022</a:t>
            </a:r>
            <a:endParaRPr lang="en-US" sz="3200" b="1" i="1" dirty="0">
              <a:latin typeface="Times New Roman" pitchFamily="18" charset="0"/>
            </a:endParaRPr>
          </a:p>
          <a:p>
            <a:pPr algn="ctr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4: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kế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chiếu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(T2)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2569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altLang="en-US"/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78056" y="1284517"/>
            <a:ext cx="4513944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văn bản muốn tạo hiệu ứng.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07086" y="2402119"/>
            <a:ext cx="481874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Chọn </a:t>
            </a:r>
            <a:r>
              <a:rPr lang="en-US" altLang="en-US" sz="280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Animations,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Custom Animation. </a:t>
            </a:r>
            <a:endParaRPr lang="en-US" alt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8055" y="3606800"/>
            <a:ext cx="4513945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None/>
              <a:defRPr/>
            </a:pPr>
            <a:r>
              <a:rPr lang="en-US" alt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800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Trên cửa sổ bên phải trang soạn thảo, chọn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Effect</a:t>
            </a:r>
            <a:r>
              <a:rPr lang="en-US" alt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rồi chọn hiệu ứng từ danh sách như hình bên.</a:t>
            </a:r>
            <a:endParaRPr lang="en-US" alt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3881"/>
            <a:ext cx="7228114" cy="559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urved Connector 14"/>
          <p:cNvCxnSpPr/>
          <p:nvPr/>
        </p:nvCxnSpPr>
        <p:spPr>
          <a:xfrm rot="10800000">
            <a:off x="1727203" y="2249717"/>
            <a:ext cx="6154055" cy="42091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>
            <a:off x="7184572" y="3280229"/>
            <a:ext cx="624115" cy="551542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2972" y="1553028"/>
            <a:ext cx="798285" cy="2467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114" y="2133600"/>
            <a:ext cx="1059543" cy="2612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833257" y="3062515"/>
            <a:ext cx="2365828" cy="18142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518"/>
            <a:ext cx="12192000" cy="1031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Tạo hiệu ứng chuyển động</a:t>
            </a:r>
          </a:p>
          <a:p>
            <a:pPr marL="514350" indent="-514350" eaLnBrk="1" hangingPunct="1">
              <a:spcBef>
                <a:spcPts val="600"/>
              </a:spcBef>
              <a:buNone/>
              <a:defRPr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b) Hiệu ứng chuyển động nâng cao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 animBg="1"/>
      <p:bldP spid="22" grpId="0" animBg="1"/>
      <p:bldP spid="23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1460500"/>
            <a:ext cx="56959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875212" y="295276"/>
            <a:ext cx="10463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3.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Tạo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ứng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âm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thanh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thay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đổi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tốc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hiển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thị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hiệu</a:t>
            </a:r>
            <a:r>
              <a:rPr lang="en-US" sz="2800" b="1" dirty="0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 new roman"/>
                <a:ea typeface="+mj-ea"/>
                <a:cs typeface="+mj-cs"/>
              </a:rPr>
              <a:t>ứng</a:t>
            </a:r>
            <a:endParaRPr lang="en-US" altLang="en-US" sz="2200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742238" y="2154238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Bước 2: Chọn thẻ </a:t>
            </a:r>
            <a:r>
              <a:rPr lang="en-US" altLang="en-US" sz="1600">
                <a:solidFill>
                  <a:srgbClr val="FF0000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Animations</a:t>
            </a:r>
            <a:r>
              <a:rPr lang="en-US" altLang="en-US" sz="1600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, chọn mục </a:t>
            </a:r>
            <a:r>
              <a:rPr lang="en-US" altLang="en-US" sz="1600">
                <a:solidFill>
                  <a:srgbClr val="FF0000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Transition Sound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7686675" y="2886076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Bước 3: Chọn       rồi chọn một trong các hiệu ứng </a:t>
            </a:r>
            <a:r>
              <a:rPr lang="en-US" altLang="en-US" sz="1600" u="sng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âm thanh </a:t>
            </a:r>
            <a:r>
              <a:rPr lang="en-US" altLang="en-US" sz="160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trong danh sách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2740026"/>
            <a:ext cx="2190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urved Connector 22"/>
          <p:cNvCxnSpPr/>
          <p:nvPr/>
        </p:nvCxnSpPr>
        <p:spPr>
          <a:xfrm rot="10800000">
            <a:off x="6013451" y="2609851"/>
            <a:ext cx="1711325" cy="447675"/>
          </a:xfrm>
          <a:prstGeom prst="curved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1508" idx="1"/>
          </p:cNvCxnSpPr>
          <p:nvPr/>
        </p:nvCxnSpPr>
        <p:spPr>
          <a:xfrm rot="10800000">
            <a:off x="5060950" y="1727200"/>
            <a:ext cx="2681288" cy="71913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70400" y="1762125"/>
            <a:ext cx="590550" cy="114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060950" y="1727200"/>
            <a:ext cx="952500" cy="234315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724775" y="2319338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Bước 2: Chọn thẻ </a:t>
            </a:r>
            <a:r>
              <a:rPr lang="en-US" altLang="en-US" sz="1600">
                <a:solidFill>
                  <a:srgbClr val="FF0000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Animations</a:t>
            </a:r>
            <a:r>
              <a:rPr lang="en-US" altLang="en-US" sz="1600">
                <a:solidFill>
                  <a:prstClr val="black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, chọn mục </a:t>
            </a:r>
            <a:r>
              <a:rPr lang="en-US" altLang="en-US" sz="1600">
                <a:solidFill>
                  <a:srgbClr val="FF0000"/>
                </a:solidFill>
                <a:latin typeface="Segoe UI Symbol" panose="020B0502040204020203" pitchFamily="34" charset="0"/>
                <a:cs typeface="Arial" panose="020B0604020202020204" pitchFamily="34" charset="0"/>
              </a:rPr>
              <a:t>Transition Speed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7734300" y="3213101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Bước 3: Chọn       rồi chọn một trong các hiệu ứng </a:t>
            </a:r>
            <a:r>
              <a:rPr lang="en-US" altLang="en-US" sz="1600" u="sng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tốc độ </a:t>
            </a:r>
            <a:r>
              <a:rPr lang="en-US" altLang="en-US" sz="160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trong danh sách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3067051"/>
            <a:ext cx="2190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69213" y="1530350"/>
            <a:ext cx="2978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Bước 1: Chọn đoạn văn bản muốn tạo hiệu ứng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669213" y="1543050"/>
            <a:ext cx="3173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Bước 1: Chọn đoạn văn bản muốn thay đổi tốc độ hiển thị hiệu ứng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/>
          <a:stretch>
            <a:fillRect/>
          </a:stretch>
        </p:blipFill>
        <p:spPr bwMode="auto">
          <a:xfrm>
            <a:off x="1265238" y="1484314"/>
            <a:ext cx="56959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75238" y="1873250"/>
            <a:ext cx="508000" cy="4270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54538" y="1868489"/>
            <a:ext cx="514350" cy="136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0800000">
            <a:off x="5567363" y="2070101"/>
            <a:ext cx="2138362" cy="1400175"/>
          </a:xfrm>
          <a:prstGeom prst="curved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0800000">
            <a:off x="5068889" y="1833563"/>
            <a:ext cx="2636837" cy="6842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773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8" grpId="1"/>
      <p:bldP spid="21509" grpId="0"/>
      <p:bldP spid="21509" grpId="1"/>
      <p:bldP spid="32" grpId="0" animBg="1"/>
      <p:bldP spid="32" grpId="1" animBg="1"/>
      <p:bldP spid="37" grpId="0" animBg="1"/>
      <p:bldP spid="37" grpId="1" animBg="1"/>
      <p:bldP spid="14" grpId="0"/>
      <p:bldP spid="25" grpId="0"/>
      <p:bldP spid="21" grpId="0"/>
      <p:bldP spid="21" grpId="1"/>
      <p:bldP spid="34" grpId="0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256133" y="1148913"/>
            <a:ext cx="7223720" cy="387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0522" tIns="20261" rIns="40522" bIns="20261">
            <a:spAutoFit/>
          </a:bodyPr>
          <a:lstStyle/>
          <a:p>
            <a:pPr marL="227937" indent="-227937"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THỰC HÀNH</a:t>
            </a:r>
          </a:p>
          <a:p>
            <a:pPr marL="227937" indent="-227937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soan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7937" indent="-227937">
              <a:lnSpc>
                <a:spcPct val="150000"/>
              </a:lnSpc>
            </a:pP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11560" y="0"/>
            <a:ext cx="7924800" cy="104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0522" tIns="20261" rIns="40522" bIns="2026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22    thang  2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</a:p>
          <a:p>
            <a:pPr algn="ctr"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Tạo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hiệu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văn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trang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chiếu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" name="Picture 84" descr="EC86B4260ABE4D00AED24191244CEFB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8288" y="3314700"/>
            <a:ext cx="10271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81"/>
          <p:cNvGrpSpPr>
            <a:grpSpLocks/>
          </p:cNvGrpSpPr>
          <p:nvPr/>
        </p:nvGrpSpPr>
        <p:grpSpPr bwMode="auto">
          <a:xfrm rot="10276598">
            <a:off x="304800" y="171450"/>
            <a:ext cx="762000" cy="457200"/>
            <a:chOff x="5184" y="3792"/>
            <a:chExt cx="480" cy="384"/>
          </a:xfrm>
        </p:grpSpPr>
        <p:sp>
          <p:nvSpPr>
            <p:cNvPr id="6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7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8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  <p:grpSp>
        <p:nvGrpSpPr>
          <p:cNvPr id="9" name="Group 85"/>
          <p:cNvGrpSpPr>
            <a:grpSpLocks/>
          </p:cNvGrpSpPr>
          <p:nvPr/>
        </p:nvGrpSpPr>
        <p:grpSpPr bwMode="auto">
          <a:xfrm rot="11973106">
            <a:off x="8153400" y="228600"/>
            <a:ext cx="762000" cy="457200"/>
            <a:chOff x="5184" y="3792"/>
            <a:chExt cx="480" cy="384"/>
          </a:xfrm>
        </p:grpSpPr>
        <p:sp>
          <p:nvSpPr>
            <p:cNvPr id="10" name="Oval 86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  <p:sp>
          <p:nvSpPr>
            <p:cNvPr id="11" name="Oval 87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12" name="Oval 88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77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4&quot;/&gt;&lt;property id=&quot;20307&quot; value=&quot;305&quot;/&gt;&lt;/object&gt;&lt;object type=&quot;3&quot; unique_id=&quot;10007&quot;&gt;&lt;property id=&quot;20148&quot; value=&quot;5&quot;/&gt;&lt;property id=&quot;20300&quot; value=&quot;Slide 3&quot;/&gt;&lt;property id=&quot;20307&quot; value=&quot;306&quot;/&gt;&lt;/object&gt;&lt;object type=&quot;3&quot; unique_id=&quot;10024&quot;&gt;&lt;property id=&quot;20148&quot; value=&quot;5&quot;/&gt;&lt;property id=&quot;20300&quot; value=&quot;Slide 10&quot;/&gt;&lt;property id=&quot;20307&quot; value=&quot;277&quot;/&gt;&lt;/object&gt;&lt;object type=&quot;3&quot; unique_id=&quot;11815&quot;&gt;&lt;property id=&quot;20148&quot; value=&quot;5&quot;/&gt;&lt;property id=&quot;20300&quot; value=&quot;Slide 2&quot;/&gt;&lt;property id=&quot;20307&quot; value=&quot;317&quot;/&gt;&lt;/object&gt;&lt;object type=&quot;3&quot; unique_id=&quot;12150&quot;&gt;&lt;property id=&quot;20148&quot; value=&quot;5&quot;/&gt;&lt;property id=&quot;20300&quot; value=&quot;Slide 8&quot;/&gt;&lt;property id=&quot;20307&quot; value=&quot;322&quot;/&gt;&lt;/object&gt;&lt;object type=&quot;3&quot; unique_id=&quot;12237&quot;&gt;&lt;property id=&quot;20148&quot; value=&quot;5&quot;/&gt;&lt;property id=&quot;20300&quot; value=&quot;Slide 5&quot;/&gt;&lt;property id=&quot;20307&quot; value=&quot;323&quot;/&gt;&lt;/object&gt;&lt;object type=&quot;3&quot; unique_id=&quot;12238&quot;&gt;&lt;property id=&quot;20148&quot; value=&quot;5&quot;/&gt;&lt;property id=&quot;20300&quot; value=&quot;Slide 7&quot;/&gt;&lt;property id=&quot;20307&quot; value=&quot;324&quot;/&gt;&lt;/object&gt;&lt;object type=&quot;3&quot; unique_id=&quot;12481&quot;&gt;&lt;property id=&quot;20148&quot; value=&quot;5&quot;/&gt;&lt;property id=&quot;20300&quot; value=&quot;Slide 1&quot;/&gt;&lt;property id=&quot;20307&quot; value=&quot;326&quot;/&gt;&lt;/object&gt;&lt;object type=&quot;3&quot; unique_id=&quot;12657&quot;&gt;&lt;property id=&quot;20148&quot; value=&quot;5&quot;/&gt;&lt;property id=&quot;20300&quot; value=&quot;Slide 6&quot;/&gt;&lt;property id=&quot;20307&quot; value=&quot;328&quot;/&gt;&lt;/object&gt;&lt;object type=&quot;3&quot; unique_id=&quot;12700&quot;&gt;&lt;property id=&quot;20148&quot; value=&quot;5&quot;/&gt;&lt;property id=&quot;20300&quot; value=&quot;Slide 9&quot;/&gt;&lt;property id=&quot;20307&quot; value=&quot;329&quot;/&gt;&lt;/object&gt;&lt;/object&gt;&lt;object type=&quot;8&quot; unique_id=&quot;1004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strator\Documents\My Adobe Presentations\CD2 Bai 2 Xoay hinh viet chu len hinh ve\data\asimages\{1C1B3348-B81E-4FD9-A1F3-C82AA2CA0DEF}_3.png&quot;/&gt;&lt;left val=&quot;2&quot;/&gt;&lt;top val=&quot;157&quot;/&gt;&lt;width val=&quot;719&quot;/&gt;&lt;height val=&quot;207&quot;/&gt;&lt;hasText val=&quot;1&quot;/&gt;&lt;/Image&gt;&lt;/ThreeDShapeInfo&gt;"/>
  <p:tag name="PRESENTER_SHAPETEXTINFO" val="&lt;ShapeTextInfo&gt;&lt;TableIndex row=&quot;-1&quot; col=&quot;-1&quot;&gt;&lt;linesCount val=&quot;5&quot;/&gt;&lt;lineCharCount val=&quot;20&quot;/&gt;&lt;lineCharCount val=&quot;11&quot;/&gt;&lt;lineCharCount val=&quot;30&quot;/&gt;&lt;lineCharCount val=&quot;1&quot;/&gt;&lt;lineCharCount val=&quot;5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756</Words>
  <Application>Microsoft Office PowerPoint</Application>
  <PresentationFormat>Custom</PresentationFormat>
  <Paragraphs>83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lich</dc:creator>
  <cp:lastModifiedBy>21AK22</cp:lastModifiedBy>
  <cp:revision>210</cp:revision>
  <dcterms:created xsi:type="dcterms:W3CDTF">2015-01-27T02:31:58Z</dcterms:created>
  <dcterms:modified xsi:type="dcterms:W3CDTF">2022-03-03T02:57:46Z</dcterms:modified>
</cp:coreProperties>
</file>